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sldIdLst>
    <p:sldId id="306" r:id="rId3"/>
    <p:sldId id="307" r:id="rId4"/>
    <p:sldId id="30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0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318" r:id="rId29"/>
    <p:sldId id="319" r:id="rId30"/>
    <p:sldId id="320" r:id="rId31"/>
    <p:sldId id="321" r:id="rId32"/>
    <p:sldId id="279" r:id="rId33"/>
    <p:sldId id="280" r:id="rId34"/>
    <p:sldId id="281" r:id="rId35"/>
    <p:sldId id="282" r:id="rId36"/>
    <p:sldId id="283" r:id="rId37"/>
    <p:sldId id="310" r:id="rId38"/>
    <p:sldId id="284" r:id="rId39"/>
    <p:sldId id="285" r:id="rId40"/>
    <p:sldId id="286" r:id="rId41"/>
    <p:sldId id="287" r:id="rId42"/>
    <p:sldId id="314" r:id="rId43"/>
    <p:sldId id="315" r:id="rId44"/>
    <p:sldId id="316" r:id="rId45"/>
    <p:sldId id="288" r:id="rId46"/>
    <p:sldId id="289" r:id="rId47"/>
    <p:sldId id="290" r:id="rId48"/>
    <p:sldId id="317" r:id="rId49"/>
    <p:sldId id="311" r:id="rId50"/>
    <p:sldId id="291" r:id="rId51"/>
    <p:sldId id="292" r:id="rId52"/>
    <p:sldId id="293" r:id="rId53"/>
    <p:sldId id="294" r:id="rId54"/>
    <p:sldId id="295" r:id="rId55"/>
    <p:sldId id="296" r:id="rId56"/>
    <p:sldId id="325" r:id="rId57"/>
    <p:sldId id="323" r:id="rId58"/>
    <p:sldId id="324" r:id="rId59"/>
    <p:sldId id="322" r:id="rId60"/>
    <p:sldId id="297" r:id="rId61"/>
    <p:sldId id="298" r:id="rId62"/>
    <p:sldId id="299" r:id="rId63"/>
    <p:sldId id="312" r:id="rId64"/>
    <p:sldId id="300" r:id="rId65"/>
    <p:sldId id="301" r:id="rId66"/>
    <p:sldId id="302" r:id="rId67"/>
    <p:sldId id="313" r:id="rId68"/>
    <p:sldId id="303" r:id="rId69"/>
    <p:sldId id="304" r:id="rId70"/>
    <p:sldId id="305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59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438" userDrawn="1">
          <p15:clr>
            <a:srgbClr val="A4A3A4"/>
          </p15:clr>
        </p15:guide>
        <p15:guide id="6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1066" y="686"/>
      </p:cViewPr>
      <p:guideLst>
        <p:guide orient="horz" pos="3861"/>
        <p:guide pos="3840"/>
        <p:guide orient="horz" pos="459"/>
        <p:guide orient="horz" pos="3974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엘콘\Desktop\1.png">
            <a:extLst>
              <a:ext uri="{FF2B5EF4-FFF2-40B4-BE49-F238E27FC236}">
                <a16:creationId xmlns:a16="http://schemas.microsoft.com/office/drawing/2014/main" id="{1FF713D6-2929-4C61-AA44-3E0E20ED7642}"/>
              </a:ext>
            </a:extLst>
          </p:cNvPr>
          <p:cNvPicPr preferRelativeResize="0">
            <a:picLocks noChangeArrowheads="1"/>
          </p:cNvPicPr>
          <p:nvPr userDrawn="1"/>
        </p:nvPicPr>
        <p:blipFill rotWithShape="1">
          <a:blip r:embed="rId2" cstate="print"/>
          <a:srcRect b="10447"/>
          <a:stretch/>
        </p:blipFill>
        <p:spPr bwMode="auto">
          <a:xfrm>
            <a:off x="-2198" y="-170605"/>
            <a:ext cx="12193200" cy="7272808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7EC5D5-9C78-48F2-9E68-325BBD7C9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8763"/>
            <a:ext cx="9144000" cy="679703"/>
          </a:xfrm>
        </p:spPr>
        <p:txBody>
          <a:bodyPr anchor="t">
            <a:noAutofit/>
          </a:bodyPr>
          <a:lstStyle>
            <a:lvl1pPr algn="ctr">
              <a:defRPr sz="4800">
                <a:solidFill>
                  <a:srgbClr val="0070C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04EFE6-6718-49A5-A5AD-8B0350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32396"/>
            <a:ext cx="9144000" cy="7485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5D570-5CEC-4F8A-90F4-5D5BAE7C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C0CFC-3B4D-45DA-AA69-7A6F60404C3B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7FFC3-9232-432A-93B1-E66BD8B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E26F-3BAC-4C62-9E4C-14513E2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E4AEEF2-B4BF-443A-89BC-8F49D467EA95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3380" y="2853597"/>
            <a:ext cx="5582042" cy="5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2C74F-9A17-482F-9051-8985B5CA3A86}"/>
              </a:ext>
            </a:extLst>
          </p:cNvPr>
          <p:cNvSpPr txBox="1"/>
          <p:nvPr userDrawn="1"/>
        </p:nvSpPr>
        <p:spPr>
          <a:xfrm>
            <a:off x="318233" y="201628"/>
            <a:ext cx="2220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B050"/>
                </a:solidFill>
                <a:latin typeface="+mn-ea"/>
                <a:ea typeface="+mn-ea"/>
              </a:rPr>
              <a:t>Green Planet “Earth”</a:t>
            </a:r>
            <a:endParaRPr lang="ko-KR" altLang="en-US" sz="1600" b="1">
              <a:solidFill>
                <a:srgbClr val="00B050"/>
              </a:solidFill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E2B67A-8FAA-4CE1-98AA-A9B5AF9425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10271670" y="258768"/>
            <a:ext cx="1512168" cy="3999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99A605-208F-41CF-994F-8785561B6748}"/>
              </a:ext>
            </a:extLst>
          </p:cNvPr>
          <p:cNvSpPr/>
          <p:nvPr userDrawn="1"/>
        </p:nvSpPr>
        <p:spPr>
          <a:xfrm>
            <a:off x="318233" y="540182"/>
            <a:ext cx="35300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00B050"/>
                </a:solidFill>
                <a:latin typeface="+mn-ea"/>
                <a:ea typeface="+mn-ea"/>
              </a:rPr>
              <a:t>Smart City &amp; Smart Home</a:t>
            </a:r>
          </a:p>
          <a:p>
            <a:r>
              <a:rPr lang="en-US" altLang="ko-KR" sz="1400" b="1">
                <a:solidFill>
                  <a:srgbClr val="00B050"/>
                </a:solidFill>
                <a:latin typeface="+mn-ea"/>
                <a:ea typeface="+mn-ea"/>
              </a:rPr>
              <a:t>Smart Energy &amp; Professional(senpro®)</a:t>
            </a:r>
          </a:p>
          <a:p>
            <a:r>
              <a:rPr lang="en-US" altLang="ko-KR" sz="1400" b="1">
                <a:solidFill>
                  <a:srgbClr val="00B050"/>
                </a:solidFill>
                <a:latin typeface="+mn-ea"/>
                <a:ea typeface="+mn-ea"/>
              </a:rPr>
              <a:t>IoT Connectivity</a:t>
            </a:r>
            <a:endParaRPr lang="ko-KR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975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3F010D9-67B3-426B-8218-09BD66D389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71C7437-D179-4131-B785-6A2141CC37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61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엘콘\Desktop\1.png">
            <a:extLst>
              <a:ext uri="{FF2B5EF4-FFF2-40B4-BE49-F238E27FC236}">
                <a16:creationId xmlns:a16="http://schemas.microsoft.com/office/drawing/2014/main" id="{1FF713D6-2929-4C61-AA44-3E0E20ED7642}"/>
              </a:ext>
            </a:extLst>
          </p:cNvPr>
          <p:cNvPicPr preferRelativeResize="0">
            <a:picLocks noChangeArrowheads="1"/>
          </p:cNvPicPr>
          <p:nvPr userDrawn="1"/>
        </p:nvPicPr>
        <p:blipFill rotWithShape="1">
          <a:blip r:embed="rId2" cstate="print"/>
          <a:srcRect b="10447"/>
          <a:stretch/>
        </p:blipFill>
        <p:spPr bwMode="auto">
          <a:xfrm>
            <a:off x="-2198" y="-170605"/>
            <a:ext cx="12193200" cy="7272808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7EC5D5-9C78-48F2-9E68-325BBD7C9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8763"/>
            <a:ext cx="9144000" cy="679703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rgbClr val="0070C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04EFE6-6718-49A5-A5AD-8B0350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32396"/>
            <a:ext cx="9144000" cy="7485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5D570-5CEC-4F8A-90F4-5D5BAE7C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3C3A-F20E-4107-BB18-8F7474EB721E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7FFC3-9232-432A-93B1-E66BD8B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E26F-3BAC-4C62-9E4C-14513E2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E4AEEF2-B4BF-443A-89BC-8F49D467EA95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3380" y="2853597"/>
            <a:ext cx="5582042" cy="5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2C74F-9A17-482F-9051-8985B5CA3A86}"/>
              </a:ext>
            </a:extLst>
          </p:cNvPr>
          <p:cNvSpPr txBox="1"/>
          <p:nvPr userDrawn="1"/>
        </p:nvSpPr>
        <p:spPr>
          <a:xfrm>
            <a:off x="318233" y="201628"/>
            <a:ext cx="2220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B050"/>
                </a:solidFill>
                <a:latin typeface="+mn-ea"/>
                <a:ea typeface="+mn-ea"/>
              </a:rPr>
              <a:t>Green Planet “Earth”</a:t>
            </a:r>
            <a:endParaRPr lang="ko-KR" altLang="en-US" sz="1600" b="1">
              <a:solidFill>
                <a:srgbClr val="00B050"/>
              </a:solidFill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E2B67A-8FAA-4CE1-98AA-A9B5AF9425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10271670" y="258768"/>
            <a:ext cx="1512168" cy="3999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99A605-208F-41CF-994F-8785561B6748}"/>
              </a:ext>
            </a:extLst>
          </p:cNvPr>
          <p:cNvSpPr/>
          <p:nvPr userDrawn="1"/>
        </p:nvSpPr>
        <p:spPr>
          <a:xfrm>
            <a:off x="318233" y="540182"/>
            <a:ext cx="35300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00B050"/>
                </a:solidFill>
                <a:latin typeface="+mn-ea"/>
                <a:ea typeface="+mn-ea"/>
              </a:rPr>
              <a:t>Smart City &amp; Smart Home</a:t>
            </a:r>
          </a:p>
          <a:p>
            <a:r>
              <a:rPr lang="en-US" altLang="ko-KR" sz="1400" b="1">
                <a:solidFill>
                  <a:srgbClr val="00B050"/>
                </a:solidFill>
                <a:latin typeface="+mn-ea"/>
                <a:ea typeface="+mn-ea"/>
              </a:rPr>
              <a:t>Smart Energy &amp; Professional(senpro®)</a:t>
            </a:r>
          </a:p>
          <a:p>
            <a:r>
              <a:rPr lang="en-US" altLang="ko-KR" sz="1400" b="1">
                <a:solidFill>
                  <a:srgbClr val="00B050"/>
                </a:solidFill>
                <a:latin typeface="+mn-ea"/>
                <a:ea typeface="+mn-ea"/>
              </a:rPr>
              <a:t>IoT Connectivity</a:t>
            </a:r>
            <a:endParaRPr lang="ko-KR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9494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217BCD0-32DC-419F-A96B-AF7CD6ADD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7EC5D5-9C78-48F2-9E68-325BBD7C9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3105"/>
            <a:ext cx="9144000" cy="679703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rgbClr val="0070C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04EFE6-6718-49A5-A5AD-8B0350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3969" y="1988553"/>
            <a:ext cx="8630191" cy="3611057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5D570-5CEC-4F8A-90F4-5D5BAE7C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6BFB-0304-4CD0-80BA-9CB20F60D752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7FFC3-9232-432A-93B1-E66BD8B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E26F-3BAC-4C62-9E4C-14513E2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916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8C77F41-ACDB-4DB8-8827-ACF6050D1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413" cy="172413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CBDF598-552A-418B-8E43-5B0AE8B106C7}"/>
              </a:ext>
            </a:extLst>
          </p:cNvPr>
          <p:cNvGrpSpPr/>
          <p:nvPr userDrawn="1"/>
        </p:nvGrpSpPr>
        <p:grpSpPr>
          <a:xfrm>
            <a:off x="1868245" y="2127265"/>
            <a:ext cx="8474881" cy="942412"/>
            <a:chOff x="473922" y="1622711"/>
            <a:chExt cx="8475984" cy="9421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414909-339F-44E5-88D2-F2B27CAD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22" y="1622711"/>
              <a:ext cx="8475984" cy="942194"/>
            </a:xfrm>
            <a:prstGeom prst="rect">
              <a:avLst/>
            </a:prstGeom>
          </p:spPr>
        </p:pic>
        <p:sp>
          <p:nvSpPr>
            <p:cNvPr id="11" name="Rectangle 62">
              <a:extLst>
                <a:ext uri="{FF2B5EF4-FFF2-40B4-BE49-F238E27FC236}">
                  <a16:creationId xmlns:a16="http://schemas.microsoft.com/office/drawing/2014/main" id="{59B54A13-CE3A-4501-85B2-BD2D3CDDA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274" y="1764105"/>
              <a:ext cx="432048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8F8F8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latinLnBrk="0" hangingPunct="0"/>
              <a:endParaRPr lang="ko-KR" altLang="en-US" sz="3200" b="1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6931FF-7466-4083-9543-26BFADA8E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10343126" y="261443"/>
            <a:ext cx="1584728" cy="419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B2662C-CE75-4EBD-883B-B726E072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883" y="2207732"/>
            <a:ext cx="6120871" cy="694355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450BB-1AFA-4A58-A227-A2998C63B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2883" y="3213463"/>
            <a:ext cx="6926670" cy="29268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18DF5-CE7A-41A8-924D-4CAB0F51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7BA5-BB9C-4DE4-A212-5BDF144B8CC8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08C2E-2E07-4AF6-8314-F21476FD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7D3E7-0908-42E6-AFF4-8B0F979A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6" name="Picture 2" descr="chapter에 대한 이미지 검색결과">
            <a:extLst>
              <a:ext uri="{FF2B5EF4-FFF2-40B4-BE49-F238E27FC236}">
                <a16:creationId xmlns:a16="http://schemas.microsoft.com/office/drawing/2014/main" id="{A8109062-68FF-4460-8458-2C621925F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t="21687" r="18829" b="29605"/>
          <a:stretch/>
        </p:blipFill>
        <p:spPr bwMode="auto">
          <a:xfrm>
            <a:off x="2547481" y="2351375"/>
            <a:ext cx="1593910" cy="47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806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C58B69-4C0A-4A39-BAB3-0877A7B62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99A563-6DD7-4955-B0E6-48EB2B7F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70" y="-74030"/>
            <a:ext cx="5630681" cy="365126"/>
          </a:xfrm>
        </p:spPr>
        <p:txBody>
          <a:bodyPr anchor="b">
            <a:normAutofit/>
          </a:bodyPr>
          <a:lstStyle>
            <a:lvl1pPr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4A812-DC1B-473C-95C6-896753762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075" y="194925"/>
            <a:ext cx="10641875" cy="43283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rgbClr val="FFC000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F9BBA7-FF04-4391-A7B3-D94F0C07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7BD-F14D-4543-9ECF-949A484678D8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CA4C53-1F4C-41D9-864B-40D869CF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10CB0-7BB8-41B5-9FF0-1DCC13A0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4706" y="6498963"/>
            <a:ext cx="2743200" cy="365125"/>
          </a:xfrm>
        </p:spPr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086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D4D24D5-0F8B-4CED-B4F7-D1BD69EC6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8" name="모서리가 둥근 직사각형 13">
            <a:extLst>
              <a:ext uri="{FF2B5EF4-FFF2-40B4-BE49-F238E27FC236}">
                <a16:creationId xmlns:a16="http://schemas.microsoft.com/office/drawing/2014/main" id="{32FAE15C-0ED4-455E-A6A5-AD35559A3ED3}"/>
              </a:ext>
            </a:extLst>
          </p:cNvPr>
          <p:cNvSpPr/>
          <p:nvPr userDrawn="1"/>
        </p:nvSpPr>
        <p:spPr>
          <a:xfrm>
            <a:off x="86994" y="130887"/>
            <a:ext cx="674930" cy="432833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C2FDC285-CEA2-4426-BF7C-55F7A83E4F9F}"/>
              </a:ext>
            </a:extLst>
          </p:cNvPr>
          <p:cNvSpPr txBox="1">
            <a:spLocks/>
          </p:cNvSpPr>
          <p:nvPr userDrawn="1"/>
        </p:nvSpPr>
        <p:spPr>
          <a:xfrm>
            <a:off x="87725" y="168544"/>
            <a:ext cx="663388" cy="349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49307-EA62-4667-AE2F-B59FD6D10F6E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0CE4C-F970-45EF-8CC7-819AEDBAE226}"/>
              </a:ext>
            </a:extLst>
          </p:cNvPr>
          <p:cNvSpPr txBox="1"/>
          <p:nvPr userDrawn="1"/>
        </p:nvSpPr>
        <p:spPr>
          <a:xfrm rot="5400000">
            <a:off x="-1364190" y="3344762"/>
            <a:ext cx="2977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©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2015~2019 PARK JIN SANG@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SENPRO All Rights Reserved</a:t>
            </a:r>
            <a:endParaRPr lang="ko-KR" altLang="en-US" sz="800">
              <a:solidFill>
                <a:schemeClr val="accent1">
                  <a:lumMod val="50000"/>
                </a:schemeClr>
              </a:solidFill>
              <a:latin typeface="Adobe Caslon Pro Bold" panose="0205070206050A020403" pitchFamily="18" charset="0"/>
              <a:ea typeface="210 라임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C55CEB-3F5B-4161-AF3E-2C01F6C59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264044"/>
            <a:ext cx="10337800" cy="326491"/>
          </a:xfrm>
        </p:spPr>
        <p:txBody>
          <a:bodyPr>
            <a:noAutofit/>
          </a:bodyPr>
          <a:lstStyle>
            <a:lvl1pPr>
              <a:defRPr sz="200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6B246-8372-4790-9919-119BD4ED2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640" y="748937"/>
            <a:ext cx="10078720" cy="557348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3FB492-172E-4B9D-8A4A-D5CEFE00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8760" y="6553200"/>
            <a:ext cx="1112520" cy="239395"/>
          </a:xfrm>
        </p:spPr>
        <p:txBody>
          <a:bodyPr/>
          <a:lstStyle/>
          <a:p>
            <a:fld id="{1CA3A8E4-6E64-40B5-A9A3-255E324AFC86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5E349-0060-433B-99A0-FFB7D966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680" y="6553200"/>
            <a:ext cx="8666480" cy="2393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E87641-A063-4973-8843-5486E3AE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4160" y="6563360"/>
            <a:ext cx="604520" cy="229235"/>
          </a:xfrm>
        </p:spPr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6F74A-C0E4-4788-8675-5F95A59E4F44}"/>
              </a:ext>
            </a:extLst>
          </p:cNvPr>
          <p:cNvSpPr txBox="1"/>
          <p:nvPr userDrawn="1"/>
        </p:nvSpPr>
        <p:spPr>
          <a:xfrm>
            <a:off x="797560" y="3076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</a:rPr>
              <a:t>CHAPTER</a:t>
            </a:r>
            <a:endParaRPr lang="ko-KR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98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AFDFA28-7021-4F41-BC2D-A096FCFFE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2D991E-DEEE-47F9-A905-F567C05B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17"/>
            <a:ext cx="10515600" cy="530987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74C3B-A306-4868-8CB6-4C167803C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6CD184-129D-4A6B-B47E-9AC9653C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313BD9-0266-456D-9EED-975D12AE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84BA-33E1-4663-A127-602F9C412402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70402C-C827-4FDA-90D5-DC930CD2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26757-BAB2-49B7-9D71-BD6BBEF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73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AA585-AAEC-48E4-8A6C-6164F111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A5489F-5002-4EF0-8BB1-1230152BE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EC916-AB6D-45F4-BA52-0BBACE198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2C3C4-9AF0-4D52-98A1-A727AA8BC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04A621-88A4-4BCC-A0D7-D31B1FF3A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AAD354-4E3E-4425-AB4D-69BC7E10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4DE-6D35-4F30-AFDD-DBB2A81A3AC8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46F70D-AF8E-42E2-BBD8-E8AA803F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AA753C-E37B-457B-A10E-0D8A3A36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25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5A7696-6A46-4547-B1C5-F9A8359B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532-3EFA-4453-A8EB-3C6EA88CEDF5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62AB1C-9B5C-4AB3-B84C-275ECDB8E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21E7FB-B270-4CD0-A3BF-30BB60A6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7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217BCD0-32DC-419F-A96B-AF7CD6ADD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7EC5D5-9C78-48F2-9E68-325BBD7C9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3105"/>
            <a:ext cx="9144000" cy="679703"/>
          </a:xfrm>
        </p:spPr>
        <p:txBody>
          <a:bodyPr anchor="t">
            <a:noAutofit/>
          </a:bodyPr>
          <a:lstStyle>
            <a:lvl1pPr algn="ctr">
              <a:defRPr sz="4800">
                <a:solidFill>
                  <a:srgbClr val="0070C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04EFE6-6718-49A5-A5AD-8B0350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3969" y="1988553"/>
            <a:ext cx="8630191" cy="3611057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5D570-5CEC-4F8A-90F4-5D5BAE7C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C0CFC-3B4D-45DA-AA69-7A6F60404C3B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7FFC3-9232-432A-93B1-E66BD8B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E26F-3BAC-4C62-9E4C-14513E2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333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EC5D5-9C78-48F2-9E68-325BBD7C9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3105"/>
            <a:ext cx="9144000" cy="679703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rgbClr val="0070C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04EFE6-6718-49A5-A5AD-8B0350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3969" y="1988553"/>
            <a:ext cx="8630191" cy="3611057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5D570-5CEC-4F8A-90F4-5D5BAE7C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6BFB-0304-4CD0-80BA-9CB20F60D752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7FFC3-9232-432A-93B1-E66BD8B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E26F-3BAC-4C62-9E4C-14513E2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790F71-3902-4A8D-BA4B-6355D16F2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45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EC5D5-9C78-48F2-9E68-325BBD7C9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3105"/>
            <a:ext cx="9144000" cy="679703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rgbClr val="0070C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04EFE6-6718-49A5-A5AD-8B0350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3969" y="1988553"/>
            <a:ext cx="8630191" cy="3611057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5D570-5CEC-4F8A-90F4-5D5BAE7C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6BFB-0304-4CD0-80BA-9CB20F60D752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7FFC3-9232-432A-93B1-E66BD8B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E26F-3BAC-4C62-9E4C-14513E2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D4A549-F8DB-4897-B2F2-291D65D8E0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8C77F41-ACDB-4DB8-8827-ACF6050D1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413" cy="172413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CBDF598-552A-418B-8E43-5B0AE8B106C7}"/>
              </a:ext>
            </a:extLst>
          </p:cNvPr>
          <p:cNvGrpSpPr/>
          <p:nvPr userDrawn="1"/>
        </p:nvGrpSpPr>
        <p:grpSpPr>
          <a:xfrm>
            <a:off x="1868245" y="2084242"/>
            <a:ext cx="8474881" cy="985435"/>
            <a:chOff x="473922" y="1579698"/>
            <a:chExt cx="8475984" cy="98520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414909-339F-44E5-88D2-F2B27CAD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22" y="1622711"/>
              <a:ext cx="8475984" cy="94219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B0C4F23-D960-408E-A8DC-19C4C1C44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042" y="1579698"/>
              <a:ext cx="1419200" cy="867546"/>
            </a:xfrm>
            <a:prstGeom prst="rect">
              <a:avLst/>
            </a:prstGeom>
          </p:spPr>
        </p:pic>
        <p:sp>
          <p:nvSpPr>
            <p:cNvPr id="11" name="Rectangle 62">
              <a:extLst>
                <a:ext uri="{FF2B5EF4-FFF2-40B4-BE49-F238E27FC236}">
                  <a16:creationId xmlns:a16="http://schemas.microsoft.com/office/drawing/2014/main" id="{59B54A13-CE3A-4501-85B2-BD2D3CDDA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274" y="1764105"/>
              <a:ext cx="432048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8F8F8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latinLnBrk="0" hangingPunct="0"/>
              <a:endParaRPr lang="ko-KR" altLang="en-US" sz="3200" b="1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6931FF-7466-4083-9543-26BFADA8E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10343126" y="261443"/>
            <a:ext cx="1584728" cy="419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B2662C-CE75-4EBD-883B-B726E072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463" y="2207732"/>
            <a:ext cx="7110292" cy="694355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450BB-1AFA-4A58-A227-A2998C63B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462" y="3213463"/>
            <a:ext cx="7916091" cy="29268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18DF5-CE7A-41A8-924D-4CAB0F51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C0CFC-3B4D-45DA-AA69-7A6F60404C3B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08C2E-2E07-4AF6-8314-F21476FD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7D3E7-0908-42E6-AFF4-8B0F979A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05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C58B69-4C0A-4A39-BAB3-0877A7B62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99A563-6DD7-4955-B0E6-48EB2B7F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70" y="-74030"/>
            <a:ext cx="5630681" cy="365126"/>
          </a:xfrm>
        </p:spPr>
        <p:txBody>
          <a:bodyPr anchor="b">
            <a:normAutofit/>
          </a:bodyPr>
          <a:lstStyle>
            <a:lvl1pPr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4A812-DC1B-473C-95C6-896753762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075" y="194925"/>
            <a:ext cx="10641875" cy="43283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rgbClr val="FFC000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F9BBA7-FF04-4391-A7B3-D94F0C07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C0CFC-3B4D-45DA-AA69-7A6F60404C3B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CA4C53-1F4C-41D9-864B-40D869CF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10CB0-7BB8-41B5-9FF0-1DCC13A0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320A79-2F8B-4C2A-89E1-211602A09838}"/>
              </a:ext>
            </a:extLst>
          </p:cNvPr>
          <p:cNvGrpSpPr/>
          <p:nvPr userDrawn="1"/>
        </p:nvGrpSpPr>
        <p:grpSpPr>
          <a:xfrm>
            <a:off x="107657" y="62225"/>
            <a:ext cx="441916" cy="464936"/>
            <a:chOff x="340266" y="623695"/>
            <a:chExt cx="441916" cy="464936"/>
          </a:xfrm>
        </p:grpSpPr>
        <p:grpSp>
          <p:nvGrpSpPr>
            <p:cNvPr id="11" name="Group 43">
              <a:extLst>
                <a:ext uri="{FF2B5EF4-FFF2-40B4-BE49-F238E27FC236}">
                  <a16:creationId xmlns:a16="http://schemas.microsoft.com/office/drawing/2014/main" id="{8D277BA8-A765-4CE0-AFBD-6222DEFE16CD}"/>
                </a:ext>
              </a:extLst>
            </p:cNvPr>
            <p:cNvGrpSpPr/>
            <p:nvPr userDrawn="1"/>
          </p:nvGrpSpPr>
          <p:grpSpPr>
            <a:xfrm flipV="1">
              <a:off x="367349" y="623695"/>
              <a:ext cx="414833" cy="422123"/>
              <a:chOff x="5125707" y="2264444"/>
              <a:chExt cx="2008682" cy="2043981"/>
            </a:xfrm>
            <a:effectLst>
              <a:outerShdw blurRad="571500" dist="38100" dir="27000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Freeform: Shape 44">
                <a:extLst>
                  <a:ext uri="{FF2B5EF4-FFF2-40B4-BE49-F238E27FC236}">
                    <a16:creationId xmlns:a16="http://schemas.microsoft.com/office/drawing/2014/main" id="{5D40EDC9-A865-4A43-80F9-050F0F3E731A}"/>
                  </a:ext>
                </a:extLst>
              </p:cNvPr>
              <p:cNvSpPr/>
              <p:nvPr userDrawn="1"/>
            </p:nvSpPr>
            <p:spPr>
              <a:xfrm rot="2700000">
                <a:off x="5125708" y="2411526"/>
                <a:ext cx="2008682" cy="1714517"/>
              </a:xfrm>
              <a:custGeom>
                <a:avLst/>
                <a:gdLst>
                  <a:gd name="connsiteX0" fmla="*/ 294165 w 2008682"/>
                  <a:gd name="connsiteY0" fmla="*/ 294165 h 1714517"/>
                  <a:gd name="connsiteX1" fmla="*/ 1004341 w 2008682"/>
                  <a:gd name="connsiteY1" fmla="*/ 0 h 1714517"/>
                  <a:gd name="connsiteX2" fmla="*/ 2008682 w 2008682"/>
                  <a:gd name="connsiteY2" fmla="*/ 0 h 1714517"/>
                  <a:gd name="connsiteX3" fmla="*/ 294165 w 2008682"/>
                  <a:gd name="connsiteY3" fmla="*/ 1714517 h 1714517"/>
                  <a:gd name="connsiteX4" fmla="*/ 0 w 2008682"/>
                  <a:gd name="connsiteY4" fmla="*/ 1004341 h 1714517"/>
                  <a:gd name="connsiteX5" fmla="*/ 294165 w 2008682"/>
                  <a:gd name="connsiteY5" fmla="*/ 294165 h 171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8682" h="1714517">
                    <a:moveTo>
                      <a:pt x="294165" y="294165"/>
                    </a:moveTo>
                    <a:cubicBezTo>
                      <a:pt x="475915" y="112415"/>
                      <a:pt x="727000" y="0"/>
                      <a:pt x="1004341" y="0"/>
                    </a:cubicBezTo>
                    <a:lnTo>
                      <a:pt x="2008682" y="0"/>
                    </a:lnTo>
                    <a:lnTo>
                      <a:pt x="294165" y="1714517"/>
                    </a:lnTo>
                    <a:cubicBezTo>
                      <a:pt x="112415" y="1532767"/>
                      <a:pt x="0" y="1281682"/>
                      <a:pt x="0" y="1004341"/>
                    </a:cubicBezTo>
                    <a:cubicBezTo>
                      <a:pt x="0" y="727000"/>
                      <a:pt x="112415" y="475915"/>
                      <a:pt x="294165" y="294165"/>
                    </a:cubicBezTo>
                    <a:close/>
                  </a:path>
                </a:pathLst>
              </a:custGeom>
              <a:solidFill>
                <a:srgbClr val="009E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3" name="Freeform: Shape 45">
                <a:extLst>
                  <a:ext uri="{FF2B5EF4-FFF2-40B4-BE49-F238E27FC236}">
                    <a16:creationId xmlns:a16="http://schemas.microsoft.com/office/drawing/2014/main" id="{48307493-69E1-4169-923F-9AED35AC4E20}"/>
                  </a:ext>
                </a:extLst>
              </p:cNvPr>
              <p:cNvSpPr/>
              <p:nvPr userDrawn="1"/>
            </p:nvSpPr>
            <p:spPr>
              <a:xfrm rot="18900000" flipV="1">
                <a:off x="5125707" y="2593908"/>
                <a:ext cx="2008682" cy="1714517"/>
              </a:xfrm>
              <a:custGeom>
                <a:avLst/>
                <a:gdLst>
                  <a:gd name="connsiteX0" fmla="*/ 294165 w 2008682"/>
                  <a:gd name="connsiteY0" fmla="*/ 294165 h 1714517"/>
                  <a:gd name="connsiteX1" fmla="*/ 1004341 w 2008682"/>
                  <a:gd name="connsiteY1" fmla="*/ 0 h 1714517"/>
                  <a:gd name="connsiteX2" fmla="*/ 2008682 w 2008682"/>
                  <a:gd name="connsiteY2" fmla="*/ 0 h 1714517"/>
                  <a:gd name="connsiteX3" fmla="*/ 294165 w 2008682"/>
                  <a:gd name="connsiteY3" fmla="*/ 1714517 h 1714517"/>
                  <a:gd name="connsiteX4" fmla="*/ 0 w 2008682"/>
                  <a:gd name="connsiteY4" fmla="*/ 1004341 h 1714517"/>
                  <a:gd name="connsiteX5" fmla="*/ 294165 w 2008682"/>
                  <a:gd name="connsiteY5" fmla="*/ 294165 h 171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8682" h="1714517">
                    <a:moveTo>
                      <a:pt x="294165" y="294165"/>
                    </a:moveTo>
                    <a:cubicBezTo>
                      <a:pt x="475915" y="112415"/>
                      <a:pt x="727000" y="0"/>
                      <a:pt x="1004341" y="0"/>
                    </a:cubicBezTo>
                    <a:lnTo>
                      <a:pt x="2008682" y="0"/>
                    </a:lnTo>
                    <a:lnTo>
                      <a:pt x="294165" y="1714517"/>
                    </a:lnTo>
                    <a:cubicBezTo>
                      <a:pt x="112415" y="1532767"/>
                      <a:pt x="0" y="1281682"/>
                      <a:pt x="0" y="1004341"/>
                    </a:cubicBezTo>
                    <a:cubicBezTo>
                      <a:pt x="0" y="727000"/>
                      <a:pt x="112415" y="475915"/>
                      <a:pt x="294165" y="294165"/>
                    </a:cubicBezTo>
                    <a:close/>
                  </a:path>
                </a:pathLst>
              </a:custGeom>
              <a:solidFill>
                <a:srgbClr val="007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6ABBD08-2704-45E8-AB13-E4453AA051F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40266" y="738833"/>
              <a:ext cx="389805" cy="349798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sz="10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CAB49307-EA62-4667-AE2F-B59FD6D10F6E}" type="slidenum">
                <a:rPr kumimoji="0" lang="ko-KR" altLang="en-US" sz="1200" b="1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tint val="7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‹#›</a:t>
              </a:fld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12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D4D24D5-0F8B-4CED-B4F7-D1BD69EC6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8" name="모서리가 둥근 직사각형 13">
            <a:extLst>
              <a:ext uri="{FF2B5EF4-FFF2-40B4-BE49-F238E27FC236}">
                <a16:creationId xmlns:a16="http://schemas.microsoft.com/office/drawing/2014/main" id="{32FAE15C-0ED4-455E-A6A5-AD35559A3ED3}"/>
              </a:ext>
            </a:extLst>
          </p:cNvPr>
          <p:cNvSpPr/>
          <p:nvPr userDrawn="1"/>
        </p:nvSpPr>
        <p:spPr>
          <a:xfrm>
            <a:off x="86994" y="130887"/>
            <a:ext cx="674930" cy="432833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C2FDC285-CEA2-4426-BF7C-55F7A83E4F9F}"/>
              </a:ext>
            </a:extLst>
          </p:cNvPr>
          <p:cNvSpPr txBox="1">
            <a:spLocks/>
          </p:cNvSpPr>
          <p:nvPr userDrawn="1"/>
        </p:nvSpPr>
        <p:spPr>
          <a:xfrm>
            <a:off x="87725" y="168544"/>
            <a:ext cx="663388" cy="349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49307-EA62-4667-AE2F-B59FD6D10F6E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0CE4C-F970-45EF-8CC7-819AEDBAE226}"/>
              </a:ext>
            </a:extLst>
          </p:cNvPr>
          <p:cNvSpPr txBox="1"/>
          <p:nvPr userDrawn="1"/>
        </p:nvSpPr>
        <p:spPr>
          <a:xfrm rot="5400000">
            <a:off x="-1364190" y="3344762"/>
            <a:ext cx="2977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©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2015~2019 PARK JIN SANG@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SENPRO All Rights Reserved</a:t>
            </a:r>
            <a:endParaRPr lang="ko-KR" altLang="en-US" sz="800">
              <a:solidFill>
                <a:schemeClr val="accent1">
                  <a:lumMod val="50000"/>
                </a:schemeClr>
              </a:solidFill>
              <a:latin typeface="Adobe Caslon Pro Bold" panose="0205070206050A020403" pitchFamily="18" charset="0"/>
              <a:ea typeface="210 라임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C55CEB-3F5B-4161-AF3E-2C01F6C59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264044"/>
            <a:ext cx="10337800" cy="326491"/>
          </a:xfrm>
        </p:spPr>
        <p:txBody>
          <a:bodyPr>
            <a:noAutofit/>
          </a:bodyPr>
          <a:lstStyle>
            <a:lvl1pPr>
              <a:defRPr sz="200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6B246-8372-4790-9919-119BD4ED2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640" y="748937"/>
            <a:ext cx="10078720" cy="557348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3FB492-172E-4B9D-8A4A-D5CEFE00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8760" y="6553200"/>
            <a:ext cx="1112520" cy="239395"/>
          </a:xfrm>
        </p:spPr>
        <p:txBody>
          <a:bodyPr/>
          <a:lstStyle/>
          <a:p>
            <a:fld id="{D3AC0CFC-3B4D-45DA-AA69-7A6F60404C3B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5E349-0060-433B-99A0-FFB7D966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680" y="6553200"/>
            <a:ext cx="8666480" cy="2393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E87641-A063-4973-8843-5486E3AE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4160" y="6563360"/>
            <a:ext cx="604520" cy="229235"/>
          </a:xfrm>
        </p:spPr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6F74A-C0E4-4788-8675-5F95A59E4F44}"/>
              </a:ext>
            </a:extLst>
          </p:cNvPr>
          <p:cNvSpPr txBox="1"/>
          <p:nvPr userDrawn="1"/>
        </p:nvSpPr>
        <p:spPr>
          <a:xfrm>
            <a:off x="797560" y="3076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</a:rPr>
              <a:t>CHAPTER</a:t>
            </a:r>
            <a:endParaRPr lang="ko-KR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3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AFDFA28-7021-4F41-BC2D-A096FCFFE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2D991E-DEEE-47F9-A905-F567C05B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17"/>
            <a:ext cx="10515600" cy="530987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74C3B-A306-4868-8CB6-4C167803C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6CD184-129D-4A6B-B47E-9AC9653C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313BD9-0266-456D-9EED-975D12AE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C0CFC-3B4D-45DA-AA69-7A6F60404C3B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70402C-C827-4FDA-90D5-DC930CD2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26757-BAB2-49B7-9D71-BD6BBEF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0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AA585-AAEC-48E4-8A6C-6164F111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A5489F-5002-4EF0-8BB1-1230152BE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EC916-AB6D-45F4-BA52-0BBACE198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2C3C4-9AF0-4D52-98A1-A727AA8BC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04A621-88A4-4BCC-A0D7-D31B1FF3A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AAD354-4E3E-4425-AB4D-69BC7E10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C0CFC-3B4D-45DA-AA69-7A6F60404C3B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46F70D-AF8E-42E2-BBD8-E8AA803F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AA753C-E37B-457B-A10E-0D8A3A36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5A7696-6A46-4547-B1C5-F9A8359B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C0CFC-3B4D-45DA-AA69-7A6F60404C3B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62AB1C-9B5C-4AB3-B84C-275ECDB8E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21E7FB-B270-4CD0-A3BF-30BB60A6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0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BFB23-0815-4739-9412-5E6D7741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01AE96-CDC2-436B-AAB6-F9770082E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A0FA71-2775-41FF-A5A1-BB8F75A2E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E73DE8-5567-4BA5-991C-AD0967B8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C0CFC-3B4D-45DA-AA69-7A6F60404C3B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E139BA-D206-40C2-80CF-6E858691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09D5F7-7885-403C-87B0-697BF856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2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2EF4A2-B567-4310-9E83-5F0C46AAA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49103F-D46C-426F-8E90-770C7FCDE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35532-F9B5-4F78-B0EC-FF2AFFA6E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D3AC0CFC-3B4D-45DA-AA69-7A6F60404C3B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4D131-ED95-4E3A-9663-BFD7BB6D1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D9EE9-DE37-4CC0-B5DE-D5FA6EA1D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15E06B12-13D8-4135-B6EB-99411CB30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80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6" r:id="rId4"/>
    <p:sldLayoutId id="2147483650" r:id="rId5"/>
    <p:sldLayoutId id="2147483652" r:id="rId6"/>
    <p:sldLayoutId id="2147483653" r:id="rId7"/>
    <p:sldLayoutId id="2147483655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2EF4A2-B567-4310-9E83-5F0C46AAA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49103F-D46C-426F-8E90-770C7FCDE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35532-F9B5-4F78-B0EC-FF2AFFA6E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FD1BFE66-D991-410A-9DEE-84371D971325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4D131-ED95-4E3A-9663-BFD7BB6D1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D9EE9-DE37-4CC0-B5DE-D5FA6EA1D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15E06B12-13D8-4135-B6EB-99411CB30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5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SOFTWARE PLAYGROUND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Digital Cockpit Project for Smart Vehicle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1.3 Project Schedule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1.4 Project Cost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1.5 Project Cost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1.6 Project Cost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1.7 Project Cost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1.8 Project Cost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1.9 Project Cost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1.10 Project Cost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 System Information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t>2.1 Overview </a:t>
            </a:r>
          </a:p>
          <a:p>
            <a:r>
              <a:t>2.2 Features </a:t>
            </a:r>
          </a:p>
          <a:p>
            <a:r>
              <a:t>2.3 Specifications </a:t>
            </a:r>
          </a:p>
          <a:p>
            <a:r>
              <a:t>2.4 Usecases </a:t>
            </a:r>
          </a:p>
          <a:p>
            <a:r>
              <a:t>2.5 Applications </a:t>
            </a:r>
          </a:p>
          <a:p>
            <a:r>
              <a:t>2.6 Appendix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3E3758-D5BE-4615-ABFA-0ACB3C92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818601"/>
            <a:ext cx="2728057" cy="1811281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A43D12BF-D920-493B-9250-3943A17A4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10" y="3342351"/>
            <a:ext cx="161925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 System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General Overview(1)</a:t>
            </a:r>
          </a:p>
        </p:txBody>
      </p:sp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8EA81C52-D5AE-49CF-ABE9-D97466497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63" y="728663"/>
            <a:ext cx="10047274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t>1. Project Information </a:t>
            </a:r>
          </a:p>
          <a:p>
            <a:r>
              <a:t>2. System Information </a:t>
            </a:r>
          </a:p>
          <a:p>
            <a:r>
              <a:t>3. Device Information </a:t>
            </a:r>
          </a:p>
          <a:p>
            <a:r>
              <a:t>4. UseCaseDemo </a:t>
            </a:r>
          </a:p>
          <a:p>
            <a:r>
              <a:t>5. WarpUp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 System Features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Key Feature(1)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92DBD6-0BD5-4CBB-8CF4-B585E5CD5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252"/>
          <a:stretch/>
        </p:blipFill>
        <p:spPr>
          <a:xfrm>
            <a:off x="1049529" y="773700"/>
            <a:ext cx="10095992" cy="53556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 System Features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Key Feature(2)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B470F4-03AA-4AD4-BBE7-10DBC626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728663"/>
            <a:ext cx="4130675" cy="5415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AE7391-231B-4677-BC33-705C6665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1" y="728663"/>
            <a:ext cx="6566609" cy="54006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 System Specifications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Configuration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1D0849-D7A6-4660-A4D3-75E5AE27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739519"/>
            <a:ext cx="10801350" cy="53898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DB4B02-0607-449D-86B2-AFD3DFF7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43" y="4612756"/>
            <a:ext cx="2234589" cy="1256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 System Specifications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Hardware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0EFC07-F7E9-440F-8BFA-BB031B9ED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720" y="743378"/>
            <a:ext cx="6751955" cy="53672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06C962-13B0-4426-ABEB-1F30A80D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728642"/>
            <a:ext cx="4049395" cy="2563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4A9FA6-2ADF-44A3-A398-92B9CB14E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17" y="3429000"/>
            <a:ext cx="3960863" cy="268160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 System Specifications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Software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F1A34D-3409-4019-A6FC-883DF4D3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52" y="891540"/>
            <a:ext cx="9390945" cy="50711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 System Specifications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Mechanical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B20A90-F404-4B04-9251-1B9288C7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4" y="808733"/>
            <a:ext cx="3873560" cy="29051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A7CCAF-B99C-4D5F-BBA0-7AE04379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57" y="321734"/>
            <a:ext cx="3772948" cy="2905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32976-FEC1-4044-B662-A82767F15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92" y="3631096"/>
            <a:ext cx="4973981" cy="27605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2A9869-2ECB-4DDD-BE6C-3CC5C9DD6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958" y="3631096"/>
            <a:ext cx="3680746" cy="27605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A195E7-AC6C-4209-9F3B-B3CC0F5A3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993" y="891540"/>
            <a:ext cx="7092462" cy="50711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 System Specifications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Monitorung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ECD28F-A9EF-496B-A292-5206B9EA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6" y="921164"/>
            <a:ext cx="4458376" cy="2507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503297-AB9F-4AAB-95F3-B83F6B5B8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628" y="2417379"/>
            <a:ext cx="5625188" cy="354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F1AFDF-3CD1-4545-B62D-AC3789F4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6" y="3208020"/>
            <a:ext cx="4754733" cy="33045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 System Specifications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Monitorung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E9F3AE-2B13-4CA7-9BC1-1F5D88DE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73" y="891540"/>
            <a:ext cx="9262302" cy="50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31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 System Specifications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Monitorung</a:t>
            </a:r>
          </a:p>
        </p:txBody>
      </p:sp>
    </p:spTree>
    <p:extLst>
      <p:ext uri="{BB962C8B-B14F-4D97-AF65-F5344CB8AC3E}">
        <p14:creationId xmlns:p14="http://schemas.microsoft.com/office/powerpoint/2010/main" val="2025650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 System Specifications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Monitorung</a:t>
            </a:r>
          </a:p>
        </p:txBody>
      </p:sp>
    </p:spTree>
    <p:extLst>
      <p:ext uri="{BB962C8B-B14F-4D97-AF65-F5344CB8AC3E}">
        <p14:creationId xmlns:p14="http://schemas.microsoft.com/office/powerpoint/2010/main" val="376513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 Project Information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t>1.1 Overview </a:t>
            </a:r>
          </a:p>
          <a:p>
            <a:r>
              <a:t>1.2 Scope </a:t>
            </a:r>
          </a:p>
          <a:p>
            <a:r>
              <a:t>1.3 Schedule </a:t>
            </a:r>
          </a:p>
          <a:p>
            <a:r>
              <a:t>1.4 Cost </a:t>
            </a:r>
          </a:p>
          <a:p>
            <a:r>
              <a:t>1.5 Quality </a:t>
            </a:r>
          </a:p>
          <a:p>
            <a:r>
              <a:t>1.6 Human Resource </a:t>
            </a:r>
          </a:p>
          <a:p>
            <a:r>
              <a:t>1.7 Communication </a:t>
            </a:r>
          </a:p>
          <a:p>
            <a:r>
              <a:t>1.8 Risk </a:t>
            </a:r>
          </a:p>
          <a:p>
            <a:r>
              <a:t>1.9 Procurement </a:t>
            </a:r>
          </a:p>
          <a:p>
            <a:r>
              <a:t>1.10 Stakeholder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 System Specifications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Monitorung</a:t>
            </a:r>
          </a:p>
        </p:txBody>
      </p:sp>
    </p:spTree>
    <p:extLst>
      <p:ext uri="{BB962C8B-B14F-4D97-AF65-F5344CB8AC3E}">
        <p14:creationId xmlns:p14="http://schemas.microsoft.com/office/powerpoint/2010/main" val="2801001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2.4 System Usecases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01 Smart Vehicles and Smart Car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57F46A-BE98-442F-BD0B-0E2CC5A6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966" y="891540"/>
            <a:ext cx="4648517" cy="50711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 System Applications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Smart Vehicles and Autonomous Driving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7A6A2-063F-41F6-A7C0-8162355E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1" b="17773"/>
          <a:stretch/>
        </p:blipFill>
        <p:spPr>
          <a:xfrm>
            <a:off x="952237" y="891540"/>
            <a:ext cx="10337975" cy="5071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A92207-4D6F-44D9-9833-6100DA30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427" y="1277620"/>
            <a:ext cx="7688769" cy="44018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 System Applications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Smart Home and Smart Cities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 System Applications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IoT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 Appendix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 Device Information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t>3.1 Vesc </a:t>
            </a:r>
          </a:p>
          <a:p>
            <a:r>
              <a:t>3.2 InertialMU </a:t>
            </a:r>
          </a:p>
          <a:p>
            <a:r>
              <a:t>3.3 UltrasonicMU </a:t>
            </a:r>
          </a:p>
          <a:p>
            <a:r>
              <a:t>3.4 LidarMU </a:t>
            </a:r>
          </a:p>
          <a:p>
            <a:r>
              <a:t>3.5 RadarMU </a:t>
            </a:r>
          </a:p>
          <a:p>
            <a:r>
              <a:t>3.6 Camera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3.1 Component Device Module[Vesc]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3.2 Component Device Module[InertialMU]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4104F-B407-4BF1-B6B7-CF081D3A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093207"/>
            <a:ext cx="10801350" cy="5071110"/>
          </a:xfrm>
          <a:prstGeom prst="rect">
            <a:avLst/>
          </a:prstGeom>
        </p:spPr>
      </p:pic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BA45720A-9EAD-4DCC-9205-3BCB9EE45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0" y="4485640"/>
            <a:ext cx="1541591" cy="15415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3.3 Component Device Module[UltrasonicMU]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1.1 Project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Background::Mega Trend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3.4 Component Device Module[LidarMU]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A13BA4-362A-4003-8F9B-E57FAC77F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91894"/>
            <a:ext cx="4822027" cy="2808830"/>
          </a:xfrm>
          <a:prstGeom prst="rect">
            <a:avLst/>
          </a:prstGeom>
        </p:spPr>
      </p:pic>
      <p:pic>
        <p:nvPicPr>
          <p:cNvPr id="5" name="그림 4" descr="앉아있는, 테이블, 어두운, 표지판이(가) 표시된 사진&#10;&#10;자동 생성된 설명">
            <a:extLst>
              <a:ext uri="{FF2B5EF4-FFF2-40B4-BE49-F238E27FC236}">
                <a16:creationId xmlns:a16="http://schemas.microsoft.com/office/drawing/2014/main" id="{D92895E3-1648-4304-8291-1BDE97E01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50" y="1677179"/>
            <a:ext cx="4818888" cy="36382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3.4 Component Device Module[LidarMU]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02B693-688A-40C4-BEB1-95B8AF45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728663"/>
            <a:ext cx="10801350" cy="56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75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3.4 Component Device Module[LidarMU]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  <p:pic>
        <p:nvPicPr>
          <p:cNvPr id="5" name="그림 4" descr="모니터, 컴퓨터, 화면, 비디오이(가) 표시된 사진&#10;&#10;자동 생성된 설명">
            <a:extLst>
              <a:ext uri="{FF2B5EF4-FFF2-40B4-BE49-F238E27FC236}">
                <a16:creationId xmlns:a16="http://schemas.microsoft.com/office/drawing/2014/main" id="{07855249-506E-4990-B2EE-037F48156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728663"/>
            <a:ext cx="5693878" cy="50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36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3.4 Component Device Module[LidarMU]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  <p:pic>
        <p:nvPicPr>
          <p:cNvPr id="6" name="그림 5" descr="모니터, 화면, 검은색, 얼굴이(가) 표시된 사진&#10;&#10;자동 생성된 설명">
            <a:extLst>
              <a:ext uri="{FF2B5EF4-FFF2-40B4-BE49-F238E27FC236}">
                <a16:creationId xmlns:a16="http://schemas.microsoft.com/office/drawing/2014/main" id="{4860813F-CF95-4865-9EA9-1C4BD2298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728663"/>
            <a:ext cx="9606915" cy="540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1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3.5 Component Device Module[RadarMU]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3.6 Component Device Module[Camera]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  <p:pic>
        <p:nvPicPr>
          <p:cNvPr id="4" name="그림 3" descr="실내, 전자기기, 전면, 앉아있는이(가) 표시된 사진&#10;&#10;자동 생성된 설명">
            <a:extLst>
              <a:ext uri="{FF2B5EF4-FFF2-40B4-BE49-F238E27FC236}">
                <a16:creationId xmlns:a16="http://schemas.microsoft.com/office/drawing/2014/main" id="{66D96728-3855-4B4B-B21C-6ED4DB3B7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r="-1" b="-1"/>
          <a:stretch/>
        </p:blipFill>
        <p:spPr>
          <a:xfrm>
            <a:off x="695325" y="744598"/>
            <a:ext cx="10801350" cy="531076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3.7 Component Device Module[Wireless Controller]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3.7 Component Device Module[</a:t>
            </a:r>
            <a:r>
              <a:rPr lang="en-US" altLang="ko-KR"/>
              <a:t>nVidia TX2 Main Computer]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687AAB7-5B31-4236-A00D-D6B1664E7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/>
          <a:stretch/>
        </p:blipFill>
        <p:spPr>
          <a:xfrm>
            <a:off x="695325" y="728663"/>
            <a:ext cx="10801350" cy="5298410"/>
          </a:xfrm>
          <a:prstGeom prst="rect">
            <a:avLst/>
          </a:prstGeom>
        </p:spPr>
      </p:pic>
      <p:pic>
        <p:nvPicPr>
          <p:cNvPr id="5" name="그림 4" descr="전자기기, 회로, 앉아있는, 테이블이(가) 표시된 사진&#10;&#10;자동 생성된 설명">
            <a:extLst>
              <a:ext uri="{FF2B5EF4-FFF2-40B4-BE49-F238E27FC236}">
                <a16:creationId xmlns:a16="http://schemas.microsoft.com/office/drawing/2014/main" id="{9460357F-F15A-440F-8F11-F9E8DF9B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1" y="4582225"/>
            <a:ext cx="1806060" cy="14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85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 UseCaseDemo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t>4.1 VESC </a:t>
            </a:r>
          </a:p>
          <a:p>
            <a:r>
              <a:t>4.2 UltrasonicMU </a:t>
            </a:r>
          </a:p>
          <a:p>
            <a:r>
              <a:t>4.3 Lidar </a:t>
            </a:r>
          </a:p>
          <a:p>
            <a:r>
              <a:t>4.4 IMU </a:t>
            </a:r>
          </a:p>
          <a:p>
            <a:r>
              <a:t>4.5 Camera </a:t>
            </a:r>
          </a:p>
          <a:p>
            <a:r>
              <a:t>4.6 Cluster1 </a:t>
            </a:r>
          </a:p>
          <a:p>
            <a:r>
              <a:t>4.7 Cluster2 </a:t>
            </a:r>
          </a:p>
          <a:p>
            <a:r>
              <a:t>4.8 Computer Vision </a:t>
            </a:r>
          </a:p>
          <a:p>
            <a:r>
              <a:t>4.9 V2V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4.1 Vesc Monitoring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1.1 Problems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Industrial Issues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4.2 UltrasonicMU Monitoring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4.3 LidarMU Monitoring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4.4 IMU Monitoring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4.5 CAM Monitoring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4.6 Cluster1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Management Dashboard Design and Development</a:t>
            </a:r>
            <a:endParaRPr/>
          </a:p>
        </p:txBody>
      </p:sp>
      <p:pic>
        <p:nvPicPr>
          <p:cNvPr id="8" name="그림 7" descr="스크린샷, 컴퓨터, 노트북, 걸린이(가) 표시된 사진&#10;&#10;자동 생성된 설명">
            <a:extLst>
              <a:ext uri="{FF2B5EF4-FFF2-40B4-BE49-F238E27FC236}">
                <a16:creationId xmlns:a16="http://schemas.microsoft.com/office/drawing/2014/main" id="{5593337C-B1D6-4955-A565-EB3B3FB43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728664"/>
            <a:ext cx="8286115" cy="3050138"/>
          </a:xfrm>
          <a:prstGeom prst="rect">
            <a:avLst/>
          </a:prstGeom>
        </p:spPr>
      </p:pic>
      <p:pic>
        <p:nvPicPr>
          <p:cNvPr id="6" name="그림 5" descr="스크린샷, 컴퓨터, 노트북, 하얀색이(가) 표시된 사진&#10;&#10;자동 생성된 설명">
            <a:extLst>
              <a:ext uri="{FF2B5EF4-FFF2-40B4-BE49-F238E27FC236}">
                <a16:creationId xmlns:a16="http://schemas.microsoft.com/office/drawing/2014/main" id="{6BC53133-7A2E-4713-BA1D-0A0559586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88" y="3048000"/>
            <a:ext cx="8404499" cy="334618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4.6 Cluster1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Management Dashboard Design and Development</a:t>
            </a:r>
            <a:endParaRPr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7E837-015A-4DC7-B05F-03F6D57E7A43}"/>
              </a:ext>
            </a:extLst>
          </p:cNvPr>
          <p:cNvGrpSpPr/>
          <p:nvPr/>
        </p:nvGrpSpPr>
        <p:grpSpPr>
          <a:xfrm>
            <a:off x="1859454" y="832837"/>
            <a:ext cx="8523037" cy="5296501"/>
            <a:chOff x="1708978" y="728663"/>
            <a:chExt cx="8789257" cy="54006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45A7AA4-A9FE-43FE-8FDA-A0AA3F7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978" y="728663"/>
              <a:ext cx="8789257" cy="54006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9" name="그림 8" descr="장면, 도로, 실외, 녹색이(가) 표시된 사진&#10;&#10;자동 생성된 설명">
              <a:extLst>
                <a:ext uri="{FF2B5EF4-FFF2-40B4-BE49-F238E27FC236}">
                  <a16:creationId xmlns:a16="http://schemas.microsoft.com/office/drawing/2014/main" id="{D5F8C89B-B014-4B5D-9B1B-D04274B11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94"/>
            <a:stretch/>
          </p:blipFill>
          <p:spPr>
            <a:xfrm>
              <a:off x="6840516" y="838839"/>
              <a:ext cx="3568917" cy="2182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519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4.6 Cluster1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DigitalCockpitSystem Design and Development</a:t>
            </a:r>
            <a:endParaRPr/>
          </a:p>
        </p:txBody>
      </p:sp>
      <p:pic>
        <p:nvPicPr>
          <p:cNvPr id="9" name="그림 8" descr="모니터, 사진, 휴대폰, 전화이(가) 표시된 사진&#10;&#10;자동 생성된 설명">
            <a:extLst>
              <a:ext uri="{FF2B5EF4-FFF2-40B4-BE49-F238E27FC236}">
                <a16:creationId xmlns:a16="http://schemas.microsoft.com/office/drawing/2014/main" id="{E97EAE92-AE02-4D2D-B4BF-25DBE477A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728664"/>
            <a:ext cx="9281795" cy="54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3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4.6 Cluster1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Unified Test</a:t>
            </a:r>
            <a:endParaRPr/>
          </a:p>
        </p:txBody>
      </p:sp>
      <p:pic>
        <p:nvPicPr>
          <p:cNvPr id="4" name="그림 3" descr="스크린샷, 컴퓨터, 노트북, 하얀색이(가) 표시된 사진&#10;&#10;자동 생성된 설명">
            <a:extLst>
              <a:ext uri="{FF2B5EF4-FFF2-40B4-BE49-F238E27FC236}">
                <a16:creationId xmlns:a16="http://schemas.microsoft.com/office/drawing/2014/main" id="{31CEEBB3-FB66-4467-998B-85D9C8B7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8" y="2875280"/>
            <a:ext cx="10785887" cy="3346184"/>
          </a:xfrm>
          <a:prstGeom prst="rect">
            <a:avLst/>
          </a:prstGeom>
        </p:spPr>
      </p:pic>
      <p:pic>
        <p:nvPicPr>
          <p:cNvPr id="6" name="그림 5" descr="시계, 앉아있는, 컴퓨터, 검은색이(가) 표시된 사진&#10;&#10;자동 생성된 설명">
            <a:extLst>
              <a:ext uri="{FF2B5EF4-FFF2-40B4-BE49-F238E27FC236}">
                <a16:creationId xmlns:a16="http://schemas.microsoft.com/office/drawing/2014/main" id="{920E3A91-4E9C-490B-A2E8-26C018CD3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9" b="18411"/>
          <a:stretch/>
        </p:blipFill>
        <p:spPr>
          <a:xfrm>
            <a:off x="695325" y="738822"/>
            <a:ext cx="5853526" cy="2171324"/>
          </a:xfrm>
          <a:prstGeom prst="rect">
            <a:avLst/>
          </a:prstGeom>
        </p:spPr>
      </p:pic>
      <p:pic>
        <p:nvPicPr>
          <p:cNvPr id="7" name="그림 6" descr="장면, 도로, 실외, 녹색이(가) 표시된 사진&#10;&#10;자동 생성된 설명">
            <a:extLst>
              <a:ext uri="{FF2B5EF4-FFF2-40B4-BE49-F238E27FC236}">
                <a16:creationId xmlns:a16="http://schemas.microsoft.com/office/drawing/2014/main" id="{14EFD7D8-277A-4206-B6D0-78B368F3D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4"/>
          <a:stretch/>
        </p:blipFill>
        <p:spPr>
          <a:xfrm>
            <a:off x="6909964" y="738822"/>
            <a:ext cx="4455795" cy="22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14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4.6 Cluster1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Lane Detection for ADAS</a:t>
            </a:r>
            <a:endParaRPr/>
          </a:p>
        </p:txBody>
      </p:sp>
      <p:pic>
        <p:nvPicPr>
          <p:cNvPr id="4" name="그림 3" descr="장면, 노란색, 검은색, 옅은이(가) 표시된 사진&#10;&#10;자동 생성된 설명">
            <a:extLst>
              <a:ext uri="{FF2B5EF4-FFF2-40B4-BE49-F238E27FC236}">
                <a16:creationId xmlns:a16="http://schemas.microsoft.com/office/drawing/2014/main" id="{B665C4C5-E85D-406D-9C19-C3101DCAA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" b="7136"/>
          <a:stretch/>
        </p:blipFill>
        <p:spPr>
          <a:xfrm>
            <a:off x="695325" y="728662"/>
            <a:ext cx="10796879" cy="52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1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4.7 Cluster2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General</a:t>
            </a:r>
            <a:r>
              <a:rPr lang="en-US" altLang="ko-KR"/>
              <a:t> View</a:t>
            </a:r>
            <a:endParaRPr/>
          </a:p>
        </p:txBody>
      </p:sp>
      <p:pic>
        <p:nvPicPr>
          <p:cNvPr id="4" name="그림 3" descr="전자기기, 디스플레이, 사진, 표시중이(가) 표시된 사진&#10;&#10;자동 생성된 설명">
            <a:extLst>
              <a:ext uri="{FF2B5EF4-FFF2-40B4-BE49-F238E27FC236}">
                <a16:creationId xmlns:a16="http://schemas.microsoft.com/office/drawing/2014/main" id="{D01FB57A-2CD6-4308-A6B4-1A3C4EBE3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r="-1" b="-1"/>
          <a:stretch/>
        </p:blipFill>
        <p:spPr>
          <a:xfrm>
            <a:off x="695325" y="728663"/>
            <a:ext cx="1080135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1.1 Solutions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Research and Business Development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4.8 Image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  <p:pic>
        <p:nvPicPr>
          <p:cNvPr id="4" name="그림 3" descr="장면, 도로, 실외, 녹색이(가) 표시된 사진&#10;&#10;자동 생성된 설명">
            <a:extLst>
              <a:ext uri="{FF2B5EF4-FFF2-40B4-BE49-F238E27FC236}">
                <a16:creationId xmlns:a16="http://schemas.microsoft.com/office/drawing/2014/main" id="{11192901-BC85-4416-A83F-AAF97570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4"/>
          <a:stretch/>
        </p:blipFill>
        <p:spPr>
          <a:xfrm>
            <a:off x="695325" y="728662"/>
            <a:ext cx="1080135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4.9 V2V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1D9DE29-F25F-489B-89C5-A3D0A7D1A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728663"/>
            <a:ext cx="6863715" cy="4359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E71960DC-2A27-4D78-9444-D0680EF53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85" y="1757679"/>
            <a:ext cx="6872090" cy="4550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5. WRAP 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5.1 Review &amp; Summary </a:t>
            </a:r>
          </a:p>
          <a:p>
            <a:r>
              <a:t>5.2 Insight </a:t>
            </a:r>
          </a:p>
          <a:p>
            <a:r>
              <a:t>5.3 Future Works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5.1 Review &amp; 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5.2 Insight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5.3 Future 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APPENDIX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A.1 Data </a:t>
            </a:r>
          </a:p>
          <a:p>
            <a:r>
              <a:t>A.2 Data </a:t>
            </a:r>
          </a:p>
          <a:p>
            <a:r>
              <a:t>A.3 Reference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A.1 Reference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A.2 Reference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A.3 Reference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1.1 Solutions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Product and Service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1.1 Approach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Startup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1.2 Project Scope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General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516</Words>
  <Application>Microsoft Office PowerPoint</Application>
  <PresentationFormat>와이드스크린</PresentationFormat>
  <Paragraphs>173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나눔스퀘어 Bold</vt:lpstr>
      <vt:lpstr>나눔스퀘어 ExtraBold</vt:lpstr>
      <vt:lpstr>맑은 고딕</vt:lpstr>
      <vt:lpstr>Adobe Caslon Pro Bold</vt:lpstr>
      <vt:lpstr>Arial</vt:lpstr>
      <vt:lpstr>Office 테마</vt:lpstr>
      <vt:lpstr>1_Office 테마</vt:lpstr>
      <vt:lpstr>SOFTWARE PLAYGROUND</vt:lpstr>
      <vt:lpstr>Contents</vt:lpstr>
      <vt:lpstr>1. Project Information</vt:lpstr>
      <vt:lpstr>1.1 Project Overview </vt:lpstr>
      <vt:lpstr>1.1 Problems </vt:lpstr>
      <vt:lpstr>1.1 Solutions </vt:lpstr>
      <vt:lpstr>1.1 Solutions </vt:lpstr>
      <vt:lpstr>1.1 Approach </vt:lpstr>
      <vt:lpstr>1.2 Project Scope </vt:lpstr>
      <vt:lpstr>1.3 Project Schedule </vt:lpstr>
      <vt:lpstr>1.4 Project Cost </vt:lpstr>
      <vt:lpstr>1.5 Project Cost </vt:lpstr>
      <vt:lpstr>1.6 Project Cost </vt:lpstr>
      <vt:lpstr>1.7 Project Cost </vt:lpstr>
      <vt:lpstr>1.8 Project Cost </vt:lpstr>
      <vt:lpstr>1.9 Project Cost </vt:lpstr>
      <vt:lpstr>1.10 Project Cost </vt:lpstr>
      <vt:lpstr>2. System Information</vt:lpstr>
      <vt:lpstr>2.1 System Overview </vt:lpstr>
      <vt:lpstr>2.2 System Features </vt:lpstr>
      <vt:lpstr>2.2 System Features </vt:lpstr>
      <vt:lpstr>2.3 System Specifications </vt:lpstr>
      <vt:lpstr>2.3 System Specifications </vt:lpstr>
      <vt:lpstr>2.3 System Specifications </vt:lpstr>
      <vt:lpstr>2.3 System Specifications </vt:lpstr>
      <vt:lpstr>2.3 System Specifications </vt:lpstr>
      <vt:lpstr>2.3 System Specifications </vt:lpstr>
      <vt:lpstr>2.3 System Specifications </vt:lpstr>
      <vt:lpstr>2.3 System Specifications </vt:lpstr>
      <vt:lpstr>2.3 System Specifications </vt:lpstr>
      <vt:lpstr>2.4 System Usecases </vt:lpstr>
      <vt:lpstr>2.5 System Applications </vt:lpstr>
      <vt:lpstr>2.5 System Applications </vt:lpstr>
      <vt:lpstr>2.5 System Applications </vt:lpstr>
      <vt:lpstr>2.6 Appendix </vt:lpstr>
      <vt:lpstr>3. Device Information</vt:lpstr>
      <vt:lpstr>3.1 Component Device Module[Vesc] </vt:lpstr>
      <vt:lpstr>3.2 Component Device Module[InertialMU] </vt:lpstr>
      <vt:lpstr>3.3 Component Device Module[UltrasonicMU] </vt:lpstr>
      <vt:lpstr>3.4 Component Device Module[LidarMU] </vt:lpstr>
      <vt:lpstr>3.4 Component Device Module[LidarMU] </vt:lpstr>
      <vt:lpstr>3.4 Component Device Module[LidarMU] </vt:lpstr>
      <vt:lpstr>3.4 Component Device Module[LidarMU] </vt:lpstr>
      <vt:lpstr>3.5 Component Device Module[RadarMU] </vt:lpstr>
      <vt:lpstr>3.6 Component Device Module[Camera] </vt:lpstr>
      <vt:lpstr>3.7 Component Device Module[Wireless Controller] </vt:lpstr>
      <vt:lpstr>3.7 Component Device Module[nVidia TX2 Main Computer]</vt:lpstr>
      <vt:lpstr>4. UseCaseDemo</vt:lpstr>
      <vt:lpstr>4.1 Vesc Monitoring </vt:lpstr>
      <vt:lpstr>4.2 UltrasonicMU Monitoring </vt:lpstr>
      <vt:lpstr>4.3 LidarMU Monitoring </vt:lpstr>
      <vt:lpstr>4.4 IMU Monitoring </vt:lpstr>
      <vt:lpstr>4.5 CAM Monitoring </vt:lpstr>
      <vt:lpstr>4.6 Cluster1 </vt:lpstr>
      <vt:lpstr>4.6 Cluster1 </vt:lpstr>
      <vt:lpstr>4.6 Cluster1 </vt:lpstr>
      <vt:lpstr>4.6 Cluster1 </vt:lpstr>
      <vt:lpstr>4.6 Cluster1 </vt:lpstr>
      <vt:lpstr>4.7 Cluster2 </vt:lpstr>
      <vt:lpstr>4.8 Image Processing </vt:lpstr>
      <vt:lpstr>4.9 V2V </vt:lpstr>
      <vt:lpstr>5. WRAP UP</vt:lpstr>
      <vt:lpstr>5.1 Review &amp; Summary </vt:lpstr>
      <vt:lpstr>5.2 Insight </vt:lpstr>
      <vt:lpstr>5.3 Future Works </vt:lpstr>
      <vt:lpstr>APPENDIX</vt:lpstr>
      <vt:lpstr>A.1 Reference </vt:lpstr>
      <vt:lpstr>A.2 Reference </vt:lpstr>
      <vt:lpstr>A.3 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진상</dc:creator>
  <cp:lastModifiedBy>박 진상</cp:lastModifiedBy>
  <cp:revision>21</cp:revision>
  <dcterms:created xsi:type="dcterms:W3CDTF">2019-12-07T15:23:50Z</dcterms:created>
  <dcterms:modified xsi:type="dcterms:W3CDTF">2020-02-17T10:37:58Z</dcterms:modified>
</cp:coreProperties>
</file>